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8" r:id="rId9"/>
    <p:sldId id="270" r:id="rId10"/>
    <p:sldId id="262" r:id="rId11"/>
    <p:sldId id="271" r:id="rId12"/>
    <p:sldId id="272" r:id="rId13"/>
    <p:sldId id="273" r:id="rId14"/>
    <p:sldId id="274" r:id="rId15"/>
    <p:sldId id="263" r:id="rId16"/>
    <p:sldId id="264" r:id="rId17"/>
    <p:sldId id="265" r:id="rId18"/>
    <p:sldId id="266" r:id="rId1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Mono" panose="00000009000000000000" pitchFamily="49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DBDB6D-B7E5-7526-3950-45C2C70B3090}" v="142" dt="2024-12-13T20:12:11.284"/>
    <p1510:client id="{42B1603F-5C03-4302-A1FF-01F9B4700C7E}" v="468" dt="2024-12-13T00:16:36.804"/>
    <p1510:client id="{8B85403F-2B79-F9EF-A5EF-082F9634A739}" v="319" dt="2024-12-13T08:19:46.063"/>
    <p1510:client id="{8C147EC3-910D-4260-AFF7-BC0F37A92EB4}" v="49" dt="2024-12-13T09:00:55.612"/>
    <p1510:client id="{E1366CDD-F1DE-3447-CB22-C54F94181C19}" v="2" dt="2024-12-12T23:50:42.7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1e23ae0000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1e23ae0000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e23ae0000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1e23ae0000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b9118be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b9118be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e23ae0000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e23ae0000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b9118be68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1b9118be68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e23ae0000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e23ae0000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1e23ae0000_3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1e23ae0000_3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b9118be68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1b9118be68_0_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e23ae0000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e23ae0000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e23ae0000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e23ae0000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audio" Target="../media/media9.m4a"/><Relationship Id="rId7" Type="http://schemas.openxmlformats.org/officeDocument/2006/relationships/image" Target="../media/image20.png"/><Relationship Id="rId2" Type="http://schemas.microsoft.com/office/2007/relationships/media" Target="../media/media9.m4a"/><Relationship Id="rId1" Type="http://schemas.openxmlformats.org/officeDocument/2006/relationships/tags" Target="../tags/tag3.xml"/><Relationship Id="rId6" Type="http://schemas.openxmlformats.org/officeDocument/2006/relationships/image" Target="../media/image19.png"/><Relationship Id="rId5" Type="http://schemas.openxmlformats.org/officeDocument/2006/relationships/notesSlide" Target="../notesSlides/notesSlide8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audio" Target="../media/media10.m4a"/><Relationship Id="rId7" Type="http://schemas.openxmlformats.org/officeDocument/2006/relationships/image" Target="../media/image24.png"/><Relationship Id="rId2" Type="http://schemas.microsoft.com/office/2007/relationships/media" Target="../media/media10.m4a"/><Relationship Id="rId1" Type="http://schemas.openxmlformats.org/officeDocument/2006/relationships/tags" Target="../tags/tag4.xml"/><Relationship Id="rId6" Type="http://schemas.openxmlformats.org/officeDocument/2006/relationships/image" Target="../media/image23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cmu.edu/~ckingsf/bioinfo-lectures/matching.pdf" TargetMode="External"/><Relationship Id="rId7" Type="http://schemas.openxmlformats.org/officeDocument/2006/relationships/hyperlink" Target="https://webpages.charlotte.edu/rbunescu/courses/ou/cs4040/lecture21.pd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math.mit.edu/~goemans/18433S07/matching-notes.pdf" TargetMode="External"/><Relationship Id="rId5" Type="http://schemas.openxmlformats.org/officeDocument/2006/relationships/hyperlink" Target="https://www.youtube.com/watch?v=HZLKDC9OSaQ" TargetMode="External"/><Relationship Id="rId4" Type="http://schemas.openxmlformats.org/officeDocument/2006/relationships/hyperlink" Target="https://cp-algorithms.com/graph/kuhn_maximum_bipartite_matching.html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cp-algorithms.com/graph/kuhn_maximum_bipartite_matching.html" TargetMode="External"/><Relationship Id="rId3" Type="http://schemas.openxmlformats.org/officeDocument/2006/relationships/audio" Target="../media/media1.m4a"/><Relationship Id="rId7" Type="http://schemas.openxmlformats.org/officeDocument/2006/relationships/hyperlink" Target="https://www.cs.cmu.edu/~ckingsf/bioinfo-lectures/matching.pdf" TargetMode="External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10" Type="http://schemas.openxmlformats.org/officeDocument/2006/relationships/hyperlink" Target="https://math.mit.edu/~goemans/18433S07/matching-notes.pdf" TargetMode="External"/><Relationship Id="rId4" Type="http://schemas.openxmlformats.org/officeDocument/2006/relationships/slideLayout" Target="../slideLayouts/slideLayout3.xml"/><Relationship Id="rId9" Type="http://schemas.openxmlformats.org/officeDocument/2006/relationships/hyperlink" Target="https://www.youtube.com/watch?v=HZLKDC9OSaQ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p-algorithms.com/graph/kuhn_maximum_bipartite_matching.html" TargetMode="External"/><Relationship Id="rId3" Type="http://schemas.openxmlformats.org/officeDocument/2006/relationships/audio" Target="../media/media2.m4a"/><Relationship Id="rId7" Type="http://schemas.openxmlformats.org/officeDocument/2006/relationships/hyperlink" Target="https://www.cs.cmu.edu/~ckingsf/bioinfo-lectures/matching.pdf" TargetMode="External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10" Type="http://schemas.openxmlformats.org/officeDocument/2006/relationships/hyperlink" Target="https://math.mit.edu/~goemans/18433S07/matching-notes.pdf" TargetMode="External"/><Relationship Id="rId4" Type="http://schemas.openxmlformats.org/officeDocument/2006/relationships/slideLayout" Target="../slideLayouts/slideLayout3.xml"/><Relationship Id="rId9" Type="http://schemas.openxmlformats.org/officeDocument/2006/relationships/hyperlink" Target="https://www.youtube.com/watch?v=HZLKDC9OSaQ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memgraph.github.io/networkx-guide/visualization/basics/" TargetMode="External"/><Relationship Id="rId5" Type="http://schemas.openxmlformats.org/officeDocument/2006/relationships/hyperlink" Target="https://networkx.org/documentation/stable/reference/algorithms/bipartite.html#module-networkx.algorithms.bipartite" TargetMode="External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Complete Matching Bipartite Graphs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476350" y="251081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Diego Mackay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Karan Danoa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Sunny Pak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"/>
    </mc:Choice>
    <mc:Fallback xmlns="">
      <p:transition spd="slow" advTm="36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</a:t>
            </a:r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4636271" y="526138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lnSpc>
                <a:spcPct val="114999"/>
              </a:lnSpc>
            </a:pPr>
            <a:r>
              <a:rPr lang="en-US" dirty="0"/>
              <a:t>Bipartite graphs are graphs whose vertices can be divided into two disjoint and independent sets such that no two graph vertices within the same set are adjacent.</a:t>
            </a:r>
          </a:p>
          <a:p>
            <a:pPr marL="285750" indent="-285750">
              <a:lnSpc>
                <a:spcPct val="114999"/>
              </a:lnSpc>
            </a:pPr>
            <a:r>
              <a:rPr lang="en-US" dirty="0"/>
              <a:t>Maximum matching is about finding the maximum set of edges that connect pairs of nodes from two sets without shared endpoints.</a:t>
            </a:r>
          </a:p>
          <a:p>
            <a:pPr marL="285750" indent="-285750">
              <a:lnSpc>
                <a:spcPct val="114999"/>
              </a:lnSpc>
            </a:pPr>
            <a:r>
              <a:rPr lang="en-US" dirty="0"/>
              <a:t>Some applications include job matching and network flow</a:t>
            </a:r>
          </a:p>
          <a:p>
            <a:pPr marL="0" indent="0">
              <a:lnSpc>
                <a:spcPct val="114999"/>
              </a:lnSpc>
              <a:spcAft>
                <a:spcPts val="1200"/>
              </a:spcAft>
              <a:buNone/>
            </a:pPr>
            <a:endParaRPr lang="en-US" dirty="0"/>
          </a:p>
        </p:txBody>
      </p:sp>
      <p:pic>
        <p:nvPicPr>
          <p:cNvPr id="2" name="Picture 1" descr="Eclipse IDE splash screen not updated ...">
            <a:extLst>
              <a:ext uri="{FF2B5EF4-FFF2-40B4-BE49-F238E27FC236}">
                <a16:creationId xmlns:a16="http://schemas.microsoft.com/office/drawing/2014/main" id="{E122BA3A-8E8D-94F8-72DF-14985A966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18" y="1690688"/>
            <a:ext cx="2600325" cy="17621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D8981-1CFC-EE45-BF69-172862A47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Structure and Initialization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9E7F8-4790-5BE9-8EDA-096FA92F99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r>
              <a:rPr lang="en-US" dirty="0"/>
              <a:t>Key Data Structures Used:</a:t>
            </a:r>
          </a:p>
          <a:p>
            <a:pPr>
              <a:lnSpc>
                <a:spcPct val="114999"/>
              </a:lnSpc>
            </a:pPr>
            <a:r>
              <a:rPr lang="en-US" dirty="0" err="1"/>
              <a:t>adjList</a:t>
            </a:r>
            <a:r>
              <a:rPr lang="en-US" dirty="0"/>
              <a:t>: Stores connections between nodes.</a:t>
            </a:r>
          </a:p>
          <a:p>
            <a:pPr>
              <a:lnSpc>
                <a:spcPct val="114999"/>
              </a:lnSpc>
            </a:pPr>
            <a:r>
              <a:rPr lang="en-US" dirty="0"/>
              <a:t>match: Tracks which node is matched to which.</a:t>
            </a:r>
          </a:p>
          <a:p>
            <a:pPr>
              <a:lnSpc>
                <a:spcPct val="114999"/>
              </a:lnSpc>
            </a:pPr>
            <a:r>
              <a:rPr lang="en-US" dirty="0"/>
              <a:t>visited: Keeps track of visited nodes during searches.</a:t>
            </a:r>
          </a:p>
          <a:p>
            <a:pPr marL="146050" indent="0">
              <a:lnSpc>
                <a:spcPct val="114999"/>
              </a:lnSpc>
              <a:buNone/>
            </a:pPr>
            <a:r>
              <a:rPr lang="en-US" dirty="0"/>
              <a:t>Initialization and Input Handling:</a:t>
            </a:r>
          </a:p>
          <a:p>
            <a:pPr>
              <a:lnSpc>
                <a:spcPct val="114999"/>
              </a:lnSpc>
            </a:pPr>
            <a:r>
              <a:rPr lang="en-US" dirty="0"/>
              <a:t>Input number of nodes for both left (n) and right (m) sets.</a:t>
            </a:r>
          </a:p>
          <a:p>
            <a:pPr>
              <a:lnSpc>
                <a:spcPct val="114999"/>
              </a:lnSpc>
            </a:pPr>
            <a:r>
              <a:rPr lang="en-US" dirty="0"/>
              <a:t>Choose between manually entering links or generating a random graph.</a:t>
            </a:r>
          </a:p>
          <a:p>
            <a:pPr>
              <a:lnSpc>
                <a:spcPct val="114999"/>
              </a:lnSpc>
            </a:pPr>
            <a:endParaRPr lang="en-US" dirty="0"/>
          </a:p>
        </p:txBody>
      </p:sp>
      <p:pic>
        <p:nvPicPr>
          <p:cNvPr id="4" name="Picture 3" descr="A close-up of a text&#10;&#10;Description automatically generated">
            <a:extLst>
              <a:ext uri="{FF2B5EF4-FFF2-40B4-BE49-F238E27FC236}">
                <a16:creationId xmlns:a16="http://schemas.microsoft.com/office/drawing/2014/main" id="{AEFEE380-7B2F-355A-F82E-404DAA4F2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99" y="1548711"/>
            <a:ext cx="3990975" cy="428625"/>
          </a:xfrm>
          <a:prstGeom prst="rect">
            <a:avLst/>
          </a:prstGeom>
        </p:spPr>
      </p:pic>
      <p:pic>
        <p:nvPicPr>
          <p:cNvPr id="5" name="Picture 4" descr="A close-up of text&#10;&#10;Description automatically generated">
            <a:extLst>
              <a:ext uri="{FF2B5EF4-FFF2-40B4-BE49-F238E27FC236}">
                <a16:creationId xmlns:a16="http://schemas.microsoft.com/office/drawing/2014/main" id="{9E663303-7BF1-1E68-AC71-E98C3D1DB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899" y="2151392"/>
            <a:ext cx="3990975" cy="819150"/>
          </a:xfrm>
          <a:prstGeom prst="rect">
            <a:avLst/>
          </a:prstGeom>
        </p:spPr>
      </p:pic>
      <p:pic>
        <p:nvPicPr>
          <p:cNvPr id="6" name="Picture 5" descr="A white background with blue text&#10;&#10;Description automatically generated">
            <a:extLst>
              <a:ext uri="{FF2B5EF4-FFF2-40B4-BE49-F238E27FC236}">
                <a16:creationId xmlns:a16="http://schemas.microsoft.com/office/drawing/2014/main" id="{E30BB261-6F0D-40D5-FAF8-0EFD15F1C0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406" y="3013045"/>
            <a:ext cx="5229225" cy="885825"/>
          </a:xfrm>
          <a:prstGeom prst="rect">
            <a:avLst/>
          </a:prstGeom>
        </p:spPr>
      </p:pic>
      <p:pic>
        <p:nvPicPr>
          <p:cNvPr id="7" name="Picture 6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4182277A-7ADD-1DC4-BD00-365DA400EB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63" y="4063221"/>
            <a:ext cx="6867525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34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9E8A7-F721-6B2F-39CA-EFAFD27F2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and Searching the Graph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14CEE-1F60-D769-6057-24052BBE89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r>
              <a:rPr lang="en-US" dirty="0"/>
              <a:t>Graph Generation Options:</a:t>
            </a:r>
          </a:p>
          <a:p>
            <a:pPr>
              <a:lnSpc>
                <a:spcPct val="114999"/>
              </a:lnSpc>
            </a:pPr>
            <a:r>
              <a:rPr lang="en-US" dirty="0"/>
              <a:t>Manual entry: Directly enter pairs of nodes.</a:t>
            </a:r>
          </a:p>
          <a:p>
            <a:pPr>
              <a:lnSpc>
                <a:spcPct val="114999"/>
              </a:lnSpc>
            </a:pPr>
            <a:r>
              <a:rPr lang="en-US" dirty="0"/>
              <a:t>Random generation: Randomly connects nodes ensuring no duplicates."</a:t>
            </a:r>
          </a:p>
          <a:p>
            <a:pPr marL="146050" indent="0">
              <a:lnSpc>
                <a:spcPct val="114999"/>
              </a:lnSpc>
              <a:buNone/>
            </a:pPr>
            <a:r>
              <a:rPr lang="en-US" dirty="0"/>
              <a:t>DFS (Depth-First Search) Method:</a:t>
            </a:r>
          </a:p>
          <a:p>
            <a:pPr>
              <a:lnSpc>
                <a:spcPct val="114999"/>
              </a:lnSpc>
            </a:pPr>
            <a:r>
              <a:rPr lang="en-US" dirty="0"/>
              <a:t>Explores potential matches trying to find augmenting paths.</a:t>
            </a:r>
          </a:p>
          <a:p>
            <a:pPr>
              <a:lnSpc>
                <a:spcPct val="114999"/>
              </a:lnSpc>
            </a:pPr>
            <a:r>
              <a:rPr lang="en-US" dirty="0"/>
              <a:t>Recursively attempts to match nodes ensuring maximum pairing.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A computer code with text&#10;&#10;Description automatically generated">
            <a:extLst>
              <a:ext uri="{FF2B5EF4-FFF2-40B4-BE49-F238E27FC236}">
                <a16:creationId xmlns:a16="http://schemas.microsoft.com/office/drawing/2014/main" id="{1D4F3868-11B0-185B-AF2B-8CD9AF07D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8" y="1923929"/>
            <a:ext cx="4593566" cy="1083022"/>
          </a:xfrm>
          <a:prstGeom prst="rect">
            <a:avLst/>
          </a:prstGeom>
        </p:spPr>
      </p:pic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A74AE7CA-885D-2EAB-F374-1E01B5A3E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76" y="3164148"/>
            <a:ext cx="3720142" cy="1702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2356FB-FD94-0BD0-EADE-C47A7CB045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854" y="3503323"/>
            <a:ext cx="5035669" cy="137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11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8ADE0-D742-1428-3CE1-362F92A0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Matches and Performance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51F957-0B22-FE61-88F9-A2A1207118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r>
              <a:rPr lang="en-US" sz="1100" dirty="0">
                <a:solidFill>
                  <a:srgbClr val="31394D"/>
                </a:solidFill>
                <a:latin typeface="Arial"/>
                <a:cs typeface="Arial"/>
              </a:rPr>
              <a:t>Matching Process:</a:t>
            </a:r>
            <a:endParaRPr lang="en-US" dirty="0"/>
          </a:p>
          <a:p>
            <a:pPr>
              <a:lnSpc>
                <a:spcPct val="114999"/>
              </a:lnSpc>
            </a:pPr>
            <a:r>
              <a:rPr lang="en-US" sz="1100" dirty="0">
                <a:solidFill>
                  <a:srgbClr val="31394D"/>
                </a:solidFill>
                <a:latin typeface="Arial"/>
                <a:cs typeface="Arial"/>
              </a:rPr>
              <a:t>Iterates over nodes in the left set, using DFS to find and augment matches."</a:t>
            </a:r>
            <a:endParaRPr lang="en-US" dirty="0"/>
          </a:p>
          <a:p>
            <a:pPr>
              <a:lnSpc>
                <a:spcPct val="114999"/>
              </a:lnSpc>
            </a:pPr>
            <a:r>
              <a:rPr lang="en-US" sz="1100" dirty="0">
                <a:solidFill>
                  <a:srgbClr val="31394D"/>
                </a:solidFill>
                <a:latin typeface="Arial"/>
                <a:cs typeface="Arial"/>
              </a:rPr>
              <a:t>Counts and reports the number of successful matches.</a:t>
            </a:r>
            <a:endParaRPr lang="en-US" dirty="0"/>
          </a:p>
          <a:p>
            <a:pPr marL="146050" indent="0">
              <a:lnSpc>
                <a:spcPct val="114999"/>
              </a:lnSpc>
              <a:buNone/>
            </a:pPr>
            <a:r>
              <a:rPr lang="en-US" sz="1100" dirty="0">
                <a:solidFill>
                  <a:srgbClr val="31394D"/>
                </a:solidFill>
                <a:latin typeface="Arial"/>
                <a:cs typeface="Arial"/>
              </a:rPr>
              <a:t>Performance Measurement:</a:t>
            </a:r>
            <a:endParaRPr lang="en-US" dirty="0"/>
          </a:p>
          <a:p>
            <a:pPr>
              <a:lnSpc>
                <a:spcPct val="114999"/>
              </a:lnSpc>
            </a:pPr>
            <a:r>
              <a:rPr lang="en-US" sz="1100" dirty="0">
                <a:solidFill>
                  <a:srgbClr val="31394D"/>
                </a:solidFill>
                <a:latin typeface="Arial"/>
                <a:cs typeface="Arial"/>
              </a:rPr>
              <a:t>Uses </a:t>
            </a:r>
            <a:r>
              <a:rPr lang="en-US" sz="1100" dirty="0" err="1">
                <a:solidFill>
                  <a:srgbClr val="31394D"/>
                </a:solidFill>
                <a:latin typeface="Roboto Mono"/>
                <a:ea typeface="Roboto Mono"/>
              </a:rPr>
              <a:t>System.nanoTime</a:t>
            </a:r>
            <a:r>
              <a:rPr lang="en-US" sz="1100" dirty="0">
                <a:solidFill>
                  <a:srgbClr val="31394D"/>
                </a:solidFill>
                <a:latin typeface="Roboto Mono"/>
                <a:ea typeface="Roboto Mono"/>
              </a:rPr>
              <a:t>()</a:t>
            </a:r>
            <a:r>
              <a:rPr lang="en-US" sz="1100" dirty="0">
                <a:solidFill>
                  <a:srgbClr val="31394D"/>
                </a:solidFill>
                <a:latin typeface="Arial"/>
                <a:cs typeface="Arial"/>
              </a:rPr>
              <a:t> to measure execution time.</a:t>
            </a:r>
            <a:endParaRPr lang="en-US" dirty="0"/>
          </a:p>
          <a:p>
            <a:pPr>
              <a:lnSpc>
                <a:spcPct val="114999"/>
              </a:lnSpc>
            </a:pPr>
            <a:r>
              <a:rPr lang="en-US" sz="1100" dirty="0">
                <a:solidFill>
                  <a:srgbClr val="31394D"/>
                </a:solidFill>
                <a:latin typeface="Arial"/>
                <a:cs typeface="Arial"/>
              </a:rPr>
              <a:t>Outputs total time taken, providing insight into the algorithm’s efficiency.</a:t>
            </a:r>
            <a:endParaRPr lang="en-US" dirty="0"/>
          </a:p>
          <a:p>
            <a:pPr>
              <a:lnSpc>
                <a:spcPct val="114999"/>
              </a:lnSpc>
            </a:pPr>
            <a:endParaRPr lang="en-US" dirty="0"/>
          </a:p>
        </p:txBody>
      </p:sp>
      <p:pic>
        <p:nvPicPr>
          <p:cNvPr id="4" name="Picture 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4AA7D0D1-BE70-D870-8395-9C35C9F8A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16" y="2230716"/>
            <a:ext cx="4439580" cy="236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437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864AD-955E-0680-2345-FEEA7B836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Potential Applications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53723-0BBC-96DD-57D0-3C1376F9D6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program efficiently solves the maximum matching problem in bipartite graphs using DFS.</a:t>
            </a:r>
          </a:p>
          <a:p>
            <a:pPr>
              <a:lnSpc>
                <a:spcPct val="114999"/>
              </a:lnSpc>
            </a:pPr>
            <a:r>
              <a:rPr lang="en-US"/>
              <a:t>Applications extend to optimizing systems in real-world scenarios such as labor markets and network designs.</a:t>
            </a:r>
          </a:p>
          <a:p>
            <a:pPr>
              <a:lnSpc>
                <a:spcPct val="114999"/>
              </a:lnSpc>
            </a:pPr>
            <a:r>
              <a:rPr lang="en-US" dirty="0"/>
              <a:t>For further details and a deeper dive into the code, feel free to reach out and </a:t>
            </a:r>
            <a:r>
              <a:rPr lang="en-US"/>
              <a:t>ask questions.</a:t>
            </a:r>
          </a:p>
          <a:p>
            <a:pPr marL="146050" indent="0">
              <a:lnSpc>
                <a:spcPct val="114999"/>
              </a:lnSpc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539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</a:t>
            </a:r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4714900" y="412250"/>
            <a:ext cx="3975900" cy="5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direction of the edges begins from the left, and is matched to the right.</a:t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Vertex A, is matched with vertex 1.</a:t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900"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25" y="1492075"/>
            <a:ext cx="3792450" cy="246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25" y="1492075"/>
            <a:ext cx="3792449" cy="25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/>
        </p:nvSpPr>
        <p:spPr>
          <a:xfrm>
            <a:off x="4714900" y="1005050"/>
            <a:ext cx="4096200" cy="8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900">
                <a:latin typeface="Times New Roman"/>
                <a:ea typeface="Times New Roman"/>
                <a:cs typeface="Times New Roman"/>
                <a:sym typeface="Times New Roman"/>
              </a:rPr>
              <a:t>Next, Vertex B tries to match with Vertex 1, but it has already been matched by Vertex A. Vertex A therefore must search for a new matching vertex. Vertex A matches with Vertex 3.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4714900" y="1633350"/>
            <a:ext cx="28377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Afterwards, vertex C matches with vertex 5.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4714900" y="2096050"/>
            <a:ext cx="3975900" cy="1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Vertex D wants to match with vertex 3, but it is occupied. Vertex A however, has vertex 3, so A searches for a new direction and tries to match with vertex 1. Vertex 1, is also matched with vertex B, so B searches for a new direction and matches with vertex 2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4714900" y="3115850"/>
            <a:ext cx="3912300" cy="16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Last vertex E, wants to match with vertex 2. However, vertex E cannot match with 2, because if vertex E matches with vertex 2, B and A and D must all search for new directions. 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Therefore matching with vertex 2 is impossible for vertex E. The maximum number of matches remains as 4.</a:t>
            </a:r>
            <a:endParaRPr sz="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1725" y="1492075"/>
            <a:ext cx="3760200" cy="250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25" y="1492075"/>
            <a:ext cx="3792449" cy="246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1725" y="1492075"/>
            <a:ext cx="3792450" cy="255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1725" y="1490000"/>
            <a:ext cx="3792450" cy="255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BBE1C70-23AB-9DA6-374F-DB26D621025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184"/>
    </mc:Choice>
    <mc:Fallback xmlns="">
      <p:transition spd="slow" advTm="91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</a:t>
            </a:r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body" idx="1"/>
          </p:nvPr>
        </p:nvSpPr>
        <p:spPr>
          <a:xfrm>
            <a:off x="4541200" y="189900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output executed below with C++ represents the theory of bipartite algorithms that is correctly applied to the implementation.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Vertex A, in this case 1 is matched with 1, Vertex B(2) with 2. Vertex D(4) is matched with 3, and finally, Vertex C(3) with 5.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could not find a successful match, therefore the bipartite graph remains with maximum matches of four.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825" y="1440325"/>
            <a:ext cx="2084918" cy="18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6200" y="1266822"/>
            <a:ext cx="3336550" cy="287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9163" y="1218550"/>
            <a:ext cx="4031626" cy="326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85B6A60-C29C-65F7-748B-E1A155D324B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768"/>
    </mc:Choice>
    <mc:Fallback xmlns="">
      <p:transition spd="slow" advTm="99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Github</a:t>
            </a:r>
            <a:endParaRPr err="1"/>
          </a:p>
        </p:txBody>
      </p:sp>
      <p:sp>
        <p:nvSpPr>
          <p:cNvPr id="139" name="Google Shape;139;p2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5275" y="1425925"/>
            <a:ext cx="6893475" cy="320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36BCCD2-0C12-65FD-EC43-45CCA5FBF8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64"/>
    </mc:Choice>
    <mc:Fallback xmlns="">
      <p:transition spd="slow" advTm="7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and tools</a:t>
            </a:r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References C++</a:t>
            </a:r>
            <a:endParaRPr sz="12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Kingsford, C. (n.d.). Matching. Retrieved from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https://www.cs.cmu.edu/~ckingsf/bioinfo-lectures/matching.pdf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(n.d.). Kuhn's algorithm for maximum bipartite matching. CP-Algorithms. Retrieved from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https://cp-algorithms.com/graph/kuhn_maximum_bipartite_matching.html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MIT </a:t>
            </a:r>
            <a:r>
              <a:rPr lang="en" sz="1200" err="1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OpenCourseWare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(2007, Spring). Lecture: Matching [Video]. YouTube.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/>
              </a:rPr>
              <a:t>https://www.youtube.com/watch?v=HZLKDC9OSaQ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Goemans, M. (2007, Spring). Matching notes. MIT Mathematics. Retrieved from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6"/>
              </a:rPr>
              <a:t>https://math.mit.edu/~goemans/18433S07/matching-notes.pdf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Bunescu, R. (n.d.). Lecture 21: Graph algorithms. University of North Carolina at Charlotte. Retrieved from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7"/>
              </a:rPr>
              <a:t>https://webpages.charlotte.edu/rbunescu/courses/ou/cs4040/lecture21.pdf</a:t>
            </a:r>
            <a:endParaRPr lang="en" sz="1200" u="sng">
              <a:solidFill>
                <a:schemeClr val="hlink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1F1F"/>
                </a:solidFill>
              </a:rPr>
              <a:t>Draw io for drawing bipartite graphs</a:t>
            </a:r>
            <a:endParaRPr>
              <a:solidFill>
                <a:srgbClr val="1F1F1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1F1F"/>
                </a:solidFill>
              </a:rPr>
              <a:t>Visual studio code for debugging/implementation</a:t>
            </a:r>
            <a:endParaRPr>
              <a:solidFill>
                <a:srgbClr val="1F1F1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1F1F1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Bipartite graph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4671125" y="522450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Bipartite graph is a type of graph where the set of vertices can be divided into two disjoint sets.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a bipartite graph, edges always point from vertices in group X to vertices in group Y, though this direction is not always visually represented.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goal of bipartite matching is to find the maximum number of edges that can be selected such that no two edges share a common vertex, pairing vertices from the two groups in a way that maximizes the number of matchings.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means that every edge in the graph connects a vertex in group X to a vertex in group Y. Each edge in the graph has a capacity of 1, meaning that each edge can only support one connection at a time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6725" y="1706375"/>
            <a:ext cx="4014324" cy="24690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1025138" y="4175400"/>
            <a:ext cx="21210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Figure 1. Bipartite graph</a:t>
            </a:r>
            <a:endParaRPr sz="800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3D215D-30D7-24CF-3644-AC780815DCED}"/>
              </a:ext>
            </a:extLst>
          </p:cNvPr>
          <p:cNvSpPr txBox="1"/>
          <p:nvPr/>
        </p:nvSpPr>
        <p:spPr>
          <a:xfrm>
            <a:off x="4572000" y="4144201"/>
            <a:ext cx="46751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Kingsford, C. (n.d.). Matching. Retrieved from </a:t>
            </a:r>
            <a:r>
              <a:rPr lang="en" altLang="ko-KR" sz="8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7"/>
              </a:rPr>
              <a:t>https://www.cs.cmu.edu/~ckingsf/bioinfo-lectures/matching.pdf</a:t>
            </a: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(n.d.). Kuhn's algorithm for maximum bipartite matching. CP-Algorithms. Retrieved from </a:t>
            </a:r>
            <a:r>
              <a:rPr lang="en" altLang="ko-KR" sz="8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8"/>
              </a:rPr>
              <a:t>https://cp-algorithms.com/graph/kuhn_maximum_bipartite_matching.html</a:t>
            </a: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MIT OpenCourseWare. (2007, Spring). Lecture: Matching [Video]. YouTube. </a:t>
            </a:r>
            <a:r>
              <a:rPr lang="en" altLang="ko-KR" sz="8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9"/>
              </a:rPr>
              <a:t>https://www.youtube.com/watch?v=HZLKDC9OSaQ</a:t>
            </a: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Goemans, M. (2007, Spring). Matching notes. MIT Mathematics. Retrieved from </a:t>
            </a:r>
            <a:r>
              <a:rPr lang="en" altLang="ko-KR" sz="8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10"/>
              </a:rPr>
              <a:t>https://math.mit.edu/~goemans/18433S07/matching-notes.pdf</a:t>
            </a: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96FCDCE3-8A93-E12A-57E5-49CEF0295D4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435"/>
    </mc:Choice>
    <mc:Fallback xmlns="">
      <p:transition spd="slow" advTm="77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Matching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matching in a graph refers to a set of edges where no two edges share a common vertex. In the context of bipartite graphs, a matching involves pairing vertices from group X with vertices from group Y, ensuring that each vertex from both groups is matched with at most one vertex from the other group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this case, the capacity of 1 for each edge means that no vertex can be part of more than one matching simultaneously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Depth-First Search(DFS) is used to solve this problem more efficiently. DFS recursive algorithm traverses the graph, starting at the root of the grpah and explores vertices continuously.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DFS has been used because it does the deep searching, and deep searching all the possibilities of the vertices allow algorithm to get maximum number of matchings.</a:t>
            </a: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775" y="1524075"/>
            <a:ext cx="4166401" cy="322665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1104463" y="4750725"/>
            <a:ext cx="21210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Figure 2. DFS Algorithm</a:t>
            </a:r>
            <a:endParaRPr sz="800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17ED40-7AB4-BDFA-07C2-895D0AEC149C}"/>
              </a:ext>
            </a:extLst>
          </p:cNvPr>
          <p:cNvSpPr txBox="1"/>
          <p:nvPr/>
        </p:nvSpPr>
        <p:spPr>
          <a:xfrm>
            <a:off x="4572000" y="3980855"/>
            <a:ext cx="467517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Kingsford, C. (n.d.). Matching. Retrieved from </a:t>
            </a:r>
            <a:r>
              <a:rPr lang="en" altLang="ko-KR" sz="8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7"/>
              </a:rPr>
              <a:t>https://www.cs.cmu.edu/~ckingsf/bioinfo-lectures/matching.pdf</a:t>
            </a: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(n.d.). Kuhn's algorithm for maximum bipartite matching. CP-Algorithms. Retrieved from </a:t>
            </a:r>
            <a:r>
              <a:rPr lang="en" altLang="ko-KR" sz="8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8"/>
              </a:rPr>
              <a:t>https://cp-algorithms.com/graph/kuhn_maximum_bipartite_matching.html</a:t>
            </a: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MIT OpenCourseWare. (2007, Spring). Lecture: Matching [Video]. YouTube. </a:t>
            </a:r>
            <a:r>
              <a:rPr lang="en" altLang="ko-KR" sz="8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9"/>
              </a:rPr>
              <a:t>https://www.youtube.com/watch?v=HZLKDC9OSaQ</a:t>
            </a: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Goemans, M. (2007, Spring). Matching notes. MIT Mathematics. Retrieved from </a:t>
            </a:r>
            <a:r>
              <a:rPr lang="en" altLang="ko-KR" sz="8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10"/>
              </a:rPr>
              <a:t>https://math.mit.edu/~goemans/18433S07/matching-notes.pdf</a:t>
            </a:r>
            <a:endParaRPr lang="en" altLang="ko-KR" sz="800" u="sng">
              <a:solidFill>
                <a:schemeClr val="hlink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Depth First Search - Traversal Of The Graph – </a:t>
            </a:r>
            <a:r>
              <a:rPr lang="en-US" altLang="ko-KR" sz="800" err="1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InterviewBit</a:t>
            </a:r>
            <a:endParaRPr lang="en-US" altLang="ko-KR" sz="8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https://www.interviewbit.com/blog/depth-first-search/</a:t>
            </a:r>
            <a:br>
              <a:rPr lang="en-US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endParaRPr lang="en-US" altLang="ko-KR" sz="8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sz="8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A7D59296-9474-22F3-0D93-920E1895D85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001"/>
    </mc:Choice>
    <mc:Fallback xmlns="">
      <p:transition spd="slow" advTm="71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94095-DBAF-68C6-8DD2-99214107E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50" y="-194164"/>
            <a:ext cx="5334900" cy="1244700"/>
          </a:xfrm>
        </p:spPr>
        <p:txBody>
          <a:bodyPr>
            <a:normAutofit/>
          </a:bodyPr>
          <a:lstStyle/>
          <a:p>
            <a:r>
              <a:rPr lang="en-US" sz="3600"/>
              <a:t>Python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AA5CBC-D608-7DA0-0390-32AFCB621E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557" y="945474"/>
            <a:ext cx="5334900" cy="942600"/>
          </a:xfrm>
        </p:spPr>
        <p:txBody>
          <a:bodyPr/>
          <a:lstStyle/>
          <a:p>
            <a:pPr marL="146050" indent="0">
              <a:buNone/>
            </a:pPr>
            <a:r>
              <a:rPr lang="en-US"/>
              <a:t>Bipartite Maximum Matching</a:t>
            </a:r>
          </a:p>
        </p:txBody>
      </p:sp>
      <p:pic>
        <p:nvPicPr>
          <p:cNvPr id="4" name="Picture 3" descr="A computer screen shot of a black background with white text&#10;&#10;Description automatically generated">
            <a:extLst>
              <a:ext uri="{FF2B5EF4-FFF2-40B4-BE49-F238E27FC236}">
                <a16:creationId xmlns:a16="http://schemas.microsoft.com/office/drawing/2014/main" id="{D0750ED2-90F4-52DC-234A-146B892A14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4233" y="1412781"/>
            <a:ext cx="5246594" cy="2771775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F7240344-B3CF-1C6A-9FE7-65B3E09FFD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2512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24"/>
    </mc:Choice>
    <mc:Fallback xmlns="">
      <p:transition spd="slow" advTm="18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311750" y="41961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Python</a:t>
            </a:r>
            <a:endParaRPr sz="3600"/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1"/>
          </p:nvPr>
        </p:nvSpPr>
        <p:spPr>
          <a:xfrm>
            <a:off x="311700" y="806068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https://www.geeksforgeeks.org/maximum-bipartite-matching/</a:t>
            </a:r>
          </a:p>
        </p:txBody>
      </p:sp>
      <p:pic>
        <p:nvPicPr>
          <p:cNvPr id="2" name="Picture 1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AE17A2C3-5FC8-C9A4-7966-AB5CE1E65E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4216" y="1274083"/>
            <a:ext cx="4724852" cy="3475264"/>
          </a:xfrm>
          <a:prstGeom prst="rect">
            <a:avLst/>
          </a:prstGeom>
        </p:spPr>
      </p:pic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0DA418F4-7924-FCA6-00AE-792CEF5BF5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32"/>
    </mc:Choice>
    <mc:Fallback xmlns="">
      <p:transition spd="slow" advTm="73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>
                <a:hlinkClick r:id="rId5"/>
              </a:rPr>
              <a:t>https://networkx.org/documentation/stable/reference/algorithms/bipartite.html#module-networkx.algorithms.bipartite</a:t>
            </a:r>
            <a:endParaRPr lang="en-US"/>
          </a:p>
          <a:p>
            <a:pPr marL="0" indent="0">
              <a:lnSpc>
                <a:spcPct val="114999"/>
              </a:lnSpc>
              <a:spcAft>
                <a:spcPts val="1200"/>
              </a:spcAft>
              <a:buNone/>
            </a:pPr>
            <a:r>
              <a:rPr lang="en-US">
                <a:hlinkClick r:id="rId6"/>
              </a:rPr>
              <a:t>https://memgraph.github.io/networkx-guide/visualization/basics/</a:t>
            </a:r>
          </a:p>
          <a:p>
            <a:pPr marL="0" indent="0">
              <a:lnSpc>
                <a:spcPct val="114999"/>
              </a:lnSpc>
              <a:spcAft>
                <a:spcPts val="1200"/>
              </a:spcAft>
              <a:buNone/>
            </a:pPr>
            <a:endParaRPr lang="en-US"/>
          </a:p>
        </p:txBody>
      </p:sp>
      <p:pic>
        <p:nvPicPr>
          <p:cNvPr id="2" name="Picture 1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9FFC08EB-C49E-0DD0-51C8-3EDF59B597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057" y="1020762"/>
            <a:ext cx="3657600" cy="3990975"/>
          </a:xfrm>
          <a:prstGeom prst="rect">
            <a:avLst/>
          </a:prstGeom>
        </p:spPr>
      </p:pic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3FE93896-2834-26CF-B74D-0D7FF62F09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341"/>
    </mc:Choice>
    <mc:Fallback xmlns="">
      <p:transition spd="slow" advTm="50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11750" y="41961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Python</a:t>
            </a:r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311700" y="715354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/>
              <a:t>Time Max Match</a:t>
            </a:r>
            <a:endParaRPr/>
          </a:p>
        </p:txBody>
      </p:sp>
      <p:pic>
        <p:nvPicPr>
          <p:cNvPr id="2" name="Picture 1" descr="A computer screen with text&#10;&#10;Description automatically generated">
            <a:extLst>
              <a:ext uri="{FF2B5EF4-FFF2-40B4-BE49-F238E27FC236}">
                <a16:creationId xmlns:a16="http://schemas.microsoft.com/office/drawing/2014/main" id="{39983743-6A22-E83F-D2FA-00C749F4CD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4412" y="1188130"/>
            <a:ext cx="4067175" cy="3057525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A92E3E94-BC91-F8F1-3298-279126F9AF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193"/>
    </mc:Choice>
    <mc:Fallback xmlns="">
      <p:transition spd="slow" advTm="27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53C09F56-DE49-9672-1330-5E9671A867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042" y="1008529"/>
            <a:ext cx="4840269" cy="3664324"/>
          </a:xfrm>
          <a:prstGeom prst="rect">
            <a:avLst/>
          </a:prstGeom>
        </p:spPr>
      </p:pic>
      <p:pic>
        <p:nvPicPr>
          <p:cNvPr id="6" name="Picture 5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D69002F2-3EA3-671B-521B-A5A1B16BCF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075" y="1722904"/>
            <a:ext cx="3681692" cy="1706095"/>
          </a:xfrm>
          <a:prstGeom prst="rect">
            <a:avLst/>
          </a:prstGeom>
        </p:spPr>
      </p:pic>
      <p:sp>
        <p:nvSpPr>
          <p:cNvPr id="8" name="Google Shape;100;p18">
            <a:extLst>
              <a:ext uri="{FF2B5EF4-FFF2-40B4-BE49-F238E27FC236}">
                <a16:creationId xmlns:a16="http://schemas.microsoft.com/office/drawing/2014/main" id="{F3DB445D-82FA-8C17-1EFF-C6932F450A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2468" y="147939"/>
            <a:ext cx="2420625" cy="7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bg1"/>
                </a:solidFill>
              </a:rPr>
              <a:t>Python</a:t>
            </a:r>
          </a:p>
        </p:txBody>
      </p:sp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9586F9DC-58A3-0EA8-7951-9A38D735BF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69487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965"/>
    </mc:Choice>
    <mc:Fallback xmlns="">
      <p:transition spd="slow" advTm="44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594E0-5274-FCDE-5930-C0C357FDE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</a:t>
            </a: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D42F8-5635-5759-54CE-98A1E47F1B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r>
              <a:rPr lang="en-US"/>
              <a:t>Time Complexity:</a:t>
            </a:r>
          </a:p>
          <a:p>
            <a:pPr marL="146050" indent="0">
              <a:lnSpc>
                <a:spcPct val="114999"/>
              </a:lnSpc>
              <a:buNone/>
            </a:pPr>
            <a:r>
              <a:rPr lang="en-US"/>
              <a:t>O(VE)</a:t>
            </a:r>
          </a:p>
          <a:p>
            <a:pPr marL="146050" indent="0">
              <a:lnSpc>
                <a:spcPct val="114999"/>
              </a:lnSpc>
              <a:buNone/>
            </a:pPr>
            <a:r>
              <a:rPr lang="en-US"/>
              <a:t>Iterates over each vertex</a:t>
            </a:r>
          </a:p>
          <a:p>
            <a:pPr marL="146050" indent="0">
              <a:lnSpc>
                <a:spcPct val="114999"/>
              </a:lnSpc>
              <a:buNone/>
            </a:pPr>
            <a:r>
              <a:rPr lang="en-US"/>
              <a:t>Performs DFS on every edge</a:t>
            </a:r>
          </a:p>
          <a:p>
            <a:pPr marL="146050" indent="0">
              <a:lnSpc>
                <a:spcPct val="114999"/>
              </a:lnSpc>
              <a:buNone/>
            </a:pPr>
            <a:r>
              <a:rPr lang="en-US"/>
              <a:t>Space Complexity:</a:t>
            </a:r>
          </a:p>
          <a:p>
            <a:pPr marL="146050" indent="0">
              <a:lnSpc>
                <a:spcPct val="114999"/>
              </a:lnSpc>
              <a:buNone/>
            </a:pPr>
            <a:r>
              <a:rPr lang="en-US"/>
              <a:t>O(V+E)</a:t>
            </a:r>
          </a:p>
          <a:p>
            <a:pPr marL="146050" indent="0">
              <a:lnSpc>
                <a:spcPct val="114999"/>
              </a:lnSpc>
              <a:buNone/>
            </a:pPr>
            <a:r>
              <a:rPr lang="en-US"/>
              <a:t>Graph Adjacency list</a:t>
            </a:r>
          </a:p>
          <a:p>
            <a:pPr marL="146050" indent="0">
              <a:lnSpc>
                <a:spcPct val="114999"/>
              </a:lnSpc>
              <a:buNone/>
            </a:pPr>
            <a:r>
              <a:rPr lang="en-US"/>
              <a:t>Assigned/Seen list</a:t>
            </a:r>
          </a:p>
          <a:p>
            <a:pPr marL="146050" indent="0">
              <a:lnSpc>
                <a:spcPct val="114999"/>
              </a:lnSpc>
              <a:buNone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4DF4BE-AEA3-2585-59C0-0E34E2C7F5B0}"/>
              </a:ext>
            </a:extLst>
          </p:cNvPr>
          <p:cNvSpPr txBox="1"/>
          <p:nvPr/>
        </p:nvSpPr>
        <p:spPr>
          <a:xfrm>
            <a:off x="309282" y="1284194"/>
            <a:ext cx="351640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https://www.geeksforgeeks.org/maximum-bipartite-matching/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B782BC86-38B7-4B82-CA3F-A2AEDCE65F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01509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66"/>
    </mc:Choice>
    <mc:Fallback xmlns="">
      <p:transition spd="slow" advTm="26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9|8.2|11.3|15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4.7|9.8|17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|5.5|4.5|0.7|0.9|0.7|0.8|0.6|0.9|15.9|4.3|1|22.4|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5|14.1|9.6|10.5|0.6|0.7|28.9|1.2"/>
</p:tagLst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18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Paradigm</vt:lpstr>
      <vt:lpstr>Complete Matching Bipartite Graphs</vt:lpstr>
      <vt:lpstr>Bipartite graph</vt:lpstr>
      <vt:lpstr>Matching</vt:lpstr>
      <vt:lpstr>Python</vt:lpstr>
      <vt:lpstr>Python</vt:lpstr>
      <vt:lpstr>Python</vt:lpstr>
      <vt:lpstr>Python</vt:lpstr>
      <vt:lpstr>Python</vt:lpstr>
      <vt:lpstr>Python   </vt:lpstr>
      <vt:lpstr>Java</vt:lpstr>
      <vt:lpstr>Program Structure and Initialization</vt:lpstr>
      <vt:lpstr>Generating and Searching the Graph</vt:lpstr>
      <vt:lpstr>Processing Matches and Performance</vt:lpstr>
      <vt:lpstr>Summary and Potential Applications</vt:lpstr>
      <vt:lpstr>C++</vt:lpstr>
      <vt:lpstr>C++</vt:lpstr>
      <vt:lpstr>Github</vt:lpstr>
      <vt:lpstr>References and tools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52</cp:revision>
  <dcterms:modified xsi:type="dcterms:W3CDTF">2025-01-16T18:24:07Z</dcterms:modified>
</cp:coreProperties>
</file>

<file path=docProps/thumbnail.jpeg>
</file>